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7" r:id="rId3"/>
    <p:sldId id="258" r:id="rId4"/>
    <p:sldId id="268" r:id="rId5"/>
    <p:sldId id="257" r:id="rId6"/>
    <p:sldId id="259" r:id="rId7"/>
    <p:sldId id="270" r:id="rId8"/>
    <p:sldId id="266" r:id="rId9"/>
    <p:sldId id="261" r:id="rId10"/>
    <p:sldId id="262" r:id="rId11"/>
    <p:sldId id="264" r:id="rId12"/>
    <p:sldId id="263"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103" d="100"/>
          <a:sy n="103" d="100"/>
        </p:scale>
        <p:origin x="-2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E6D2A313-F0C9-4E9B-A83A-41DA0AF80D32}" type="datetimeFigureOut">
              <a:rPr lang="en-US" smtClean="0"/>
              <a:t>4/28/2011</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325B4BF5-BA95-4128-9938-A62ACD33C469}"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D2A313-F0C9-4E9B-A83A-41DA0AF80D32}" type="datetimeFigureOut">
              <a:rPr lang="en-US" smtClean="0"/>
              <a:t>4/28/2011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5B4BF5-BA95-4128-9938-A62ACD33C4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D2A313-F0C9-4E9B-A83A-41DA0AF80D32}" type="datetimeFigureOut">
              <a:rPr lang="en-US" smtClean="0"/>
              <a:t>4/28/2011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5B4BF5-BA95-4128-9938-A62ACD33C4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D2A313-F0C9-4E9B-A83A-41DA0AF80D32}" type="datetimeFigureOut">
              <a:rPr lang="en-US" smtClean="0"/>
              <a:t>4/28/2011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5B4BF5-BA95-4128-9938-A62ACD33C4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6D2A313-F0C9-4E9B-A83A-41DA0AF80D32}" type="datetimeFigureOut">
              <a:rPr lang="en-US" smtClean="0"/>
              <a:t>4/28/2011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5B4BF5-BA95-4128-9938-A62ACD33C469}"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6D2A313-F0C9-4E9B-A83A-41DA0AF80D32}" type="datetimeFigureOut">
              <a:rPr lang="en-US" smtClean="0"/>
              <a:t>4/28/2011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25B4BF5-BA95-4128-9938-A62ACD33C4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6D2A313-F0C9-4E9B-A83A-41DA0AF80D32}" type="datetimeFigureOut">
              <a:rPr lang="en-US" smtClean="0"/>
              <a:t>4/28/2011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25B4BF5-BA95-4128-9938-A62ACD33C469}"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6D2A313-F0C9-4E9B-A83A-41DA0AF80D32}" type="datetimeFigureOut">
              <a:rPr lang="en-US" smtClean="0"/>
              <a:t>4/28/2011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25B4BF5-BA95-4128-9938-A62ACD33C4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6D2A313-F0C9-4E9B-A83A-41DA0AF80D32}" type="datetimeFigureOut">
              <a:rPr lang="en-US" smtClean="0"/>
              <a:t>4/28/2011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25B4BF5-BA95-4128-9938-A62ACD33C4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6D2A313-F0C9-4E9B-A83A-41DA0AF80D32}" type="datetimeFigureOut">
              <a:rPr lang="en-US" smtClean="0"/>
              <a:t>4/28/2011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25B4BF5-BA95-4128-9938-A62ACD33C46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E6D2A313-F0C9-4E9B-A83A-41DA0AF80D32}" type="datetimeFigureOut">
              <a:rPr lang="en-US" smtClean="0"/>
              <a:t>4/28/2011</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325B4BF5-BA95-4128-9938-A62ACD33C46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6D2A313-F0C9-4E9B-A83A-41DA0AF80D32}" type="datetimeFigureOut">
              <a:rPr lang="en-US" smtClean="0"/>
              <a:t>4/28/2011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25B4BF5-BA95-4128-9938-A62ACD33C46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Food Labels</a:t>
            </a:r>
            <a:endParaRPr lang="en-US" dirty="0"/>
          </a:p>
        </p:txBody>
      </p:sp>
      <p:sp>
        <p:nvSpPr>
          <p:cNvPr id="3" name="Subtitle 2"/>
          <p:cNvSpPr>
            <a:spLocks noGrp="1"/>
          </p:cNvSpPr>
          <p:nvPr>
            <p:ph type="subTitle" idx="1"/>
          </p:nvPr>
        </p:nvSpPr>
        <p:spPr>
          <a:xfrm>
            <a:off x="2209800" y="3886200"/>
            <a:ext cx="2286000" cy="609600"/>
          </a:xfrm>
        </p:spPr>
        <p:txBody>
          <a:bodyPr/>
          <a:lstStyle/>
          <a:p>
            <a:r>
              <a:rPr lang="en-US" dirty="0" smtClean="0"/>
              <a:t>Fact, Not Fiction</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4267200" y="1371600"/>
            <a:ext cx="4495800" cy="42440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to Eating Healthier</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Learn how to understand and use the Nutritional Facts Panel</a:t>
            </a:r>
          </a:p>
          <a:p>
            <a:r>
              <a:rPr lang="en-US" sz="2000" dirty="0" smtClean="0"/>
              <a:t>Everything in moderation, look at the bigger picture.</a:t>
            </a:r>
          </a:p>
          <a:p>
            <a:r>
              <a:rPr lang="en-US" sz="2000" dirty="0" smtClean="0"/>
              <a:t>First look at the serving size. </a:t>
            </a:r>
            <a:r>
              <a:rPr lang="en-US" sz="2000" dirty="0" smtClean="0"/>
              <a:t>I</a:t>
            </a:r>
            <a:r>
              <a:rPr lang="en-US" sz="2000" dirty="0" smtClean="0"/>
              <a:t>f the serving size is off, all your numbers will be, too.</a:t>
            </a:r>
          </a:p>
          <a:p>
            <a:r>
              <a:rPr lang="en-US" sz="2000" dirty="0" smtClean="0"/>
              <a:t>Start a food log so you know how much of each Daily Percent Value you’re meeting. </a:t>
            </a:r>
          </a:p>
          <a:p>
            <a:r>
              <a:rPr lang="en-US" sz="2000" dirty="0" smtClean="0"/>
              <a:t>Daily Percent Value is based on 2,000-2,5000 calorie diet</a:t>
            </a:r>
            <a:r>
              <a:rPr lang="en-US" sz="2000" dirty="0" smtClean="0"/>
              <a:t>. Everything 5% or less is low, and everything 20% or more is high.</a:t>
            </a:r>
            <a:endParaRPr lang="en-US" sz="2000" dirty="0" smtClean="0"/>
          </a:p>
          <a:p>
            <a:r>
              <a:rPr lang="en-US" sz="2000" dirty="0" smtClean="0"/>
              <a:t>“You </a:t>
            </a:r>
            <a:r>
              <a:rPr lang="en-US" sz="2000" dirty="0" smtClean="0"/>
              <a:t>shop the perimeter of the store. You grab your perishables- your fruits and vegetables, you're whole grains, your lean meat, your low fat dairy, your seafood, and you go into the grocery </a:t>
            </a:r>
            <a:r>
              <a:rPr lang="en-US" sz="2000" dirty="0" smtClean="0"/>
              <a:t>aisle </a:t>
            </a:r>
            <a:r>
              <a:rPr lang="en-US" sz="2000" dirty="0" smtClean="0"/>
              <a:t>as you need to so you can cut down on the amount of processed and prepared foods that are in your diet</a:t>
            </a:r>
            <a:r>
              <a:rPr lang="en-US" sz="2000" dirty="0" smtClean="0"/>
              <a:t>.”</a:t>
            </a:r>
          </a:p>
          <a:p>
            <a:pPr algn="r"/>
            <a:r>
              <a:rPr lang="en-US" sz="2000" dirty="0" smtClean="0"/>
              <a:t> –Registered Dietician Meghan </a:t>
            </a:r>
            <a:r>
              <a:rPr lang="en-US" sz="2000" dirty="0" err="1" smtClean="0"/>
              <a:t>Locantora</a:t>
            </a:r>
            <a:endParaRPr lang="en-US" sz="2000" dirty="0" smtClean="0"/>
          </a:p>
          <a:p>
            <a:pPr>
              <a:buNone/>
            </a:pPr>
            <a:endParaRPr lang="en-US" sz="20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lstStyle/>
          <a:p>
            <a:r>
              <a:rPr lang="en-US" dirty="0" smtClean="0"/>
              <a:t>Diseases Associated with Obesity…(there are more than these listed)</a:t>
            </a:r>
            <a:endParaRPr lang="en-US" dirty="0"/>
          </a:p>
        </p:txBody>
      </p:sp>
      <p:sp>
        <p:nvSpPr>
          <p:cNvPr id="3" name="Content Placeholder 2"/>
          <p:cNvSpPr>
            <a:spLocks noGrp="1"/>
          </p:cNvSpPr>
          <p:nvPr>
            <p:ph idx="1"/>
          </p:nvPr>
        </p:nvSpPr>
        <p:spPr>
          <a:xfrm>
            <a:off x="1295400" y="2209800"/>
            <a:ext cx="4191000" cy="4267200"/>
          </a:xfrm>
        </p:spPr>
        <p:txBody>
          <a:bodyPr>
            <a:normAutofit fontScale="77500" lnSpcReduction="20000"/>
          </a:bodyPr>
          <a:lstStyle/>
          <a:p>
            <a:r>
              <a:rPr lang="en-US" dirty="0" smtClean="0"/>
              <a:t>Diabetes</a:t>
            </a:r>
          </a:p>
          <a:p>
            <a:r>
              <a:rPr lang="en-US" dirty="0" smtClean="0"/>
              <a:t>Types of Cancer: </a:t>
            </a:r>
          </a:p>
          <a:p>
            <a:r>
              <a:rPr lang="en-US" dirty="0" smtClean="0"/>
              <a:t>Congestive Heart Failure </a:t>
            </a:r>
          </a:p>
          <a:p>
            <a:r>
              <a:rPr lang="en-US" dirty="0" smtClean="0"/>
              <a:t>Heart </a:t>
            </a:r>
            <a:r>
              <a:rPr lang="en-US" dirty="0" err="1" smtClean="0"/>
              <a:t>Enlargemen</a:t>
            </a:r>
            <a:endParaRPr lang="en-US" dirty="0" smtClean="0"/>
          </a:p>
          <a:p>
            <a:r>
              <a:rPr lang="en-US" dirty="0" smtClean="0"/>
              <a:t>Stroke</a:t>
            </a:r>
          </a:p>
          <a:p>
            <a:r>
              <a:rPr lang="en-US" dirty="0" smtClean="0"/>
              <a:t>Polycystic Ovarian Syndrome</a:t>
            </a:r>
          </a:p>
          <a:p>
            <a:r>
              <a:rPr lang="en-US" dirty="0" smtClean="0"/>
              <a:t>Pulmonary Embolism</a:t>
            </a:r>
          </a:p>
          <a:p>
            <a:r>
              <a:rPr lang="en-US" dirty="0" smtClean="0"/>
              <a:t>Gastro-esophageal Reflux or Heartburn</a:t>
            </a:r>
          </a:p>
          <a:p>
            <a:r>
              <a:rPr lang="en-US" dirty="0" smtClean="0"/>
              <a:t>Osteoarthritis</a:t>
            </a:r>
          </a:p>
          <a:p>
            <a:r>
              <a:rPr lang="en-US" dirty="0" smtClean="0"/>
              <a:t>Fatty Liver </a:t>
            </a:r>
            <a:r>
              <a:rPr lang="en-US" dirty="0" smtClean="0"/>
              <a:t>Disease</a:t>
            </a:r>
            <a:endParaRPr lang="en-US" dirty="0" smtClean="0"/>
          </a:p>
        </p:txBody>
      </p:sp>
      <p:sp>
        <p:nvSpPr>
          <p:cNvPr id="6" name="Content Placeholder 2"/>
          <p:cNvSpPr txBox="1">
            <a:spLocks/>
          </p:cNvSpPr>
          <p:nvPr/>
        </p:nvSpPr>
        <p:spPr>
          <a:xfrm>
            <a:off x="5334000" y="2133600"/>
            <a:ext cx="3581400" cy="4312440"/>
          </a:xfrm>
          <a:prstGeom prst="rect">
            <a:avLst/>
          </a:prstGeom>
        </p:spPr>
        <p:txBody>
          <a:bodyPr vert="horz">
            <a:normAutofit fontScale="77500" lnSpcReduction="20000"/>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Erectile Dysfunction</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 Chronic Renal Failure</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Lymph Edema</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Urinary Incontinence</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Depression</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Cellulitis</a:t>
            </a:r>
            <a:endParaRPr kumimoji="0" lang="en-US" sz="3000" b="0" i="0" u="none" strike="noStrike" kern="1200" cap="none" spc="0" normalizeH="0" baseline="0" noProof="0" dirty="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Gallbladder Disease</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Gout</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Pickwickian</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Syndrome</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Hernia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You? Glad you Asked!</a:t>
            </a:r>
            <a:endParaRPr lang="en-US" dirty="0"/>
          </a:p>
        </p:txBody>
      </p:sp>
      <p:sp>
        <p:nvSpPr>
          <p:cNvPr id="3" name="Content Placeholder 2"/>
          <p:cNvSpPr>
            <a:spLocks noGrp="1"/>
          </p:cNvSpPr>
          <p:nvPr>
            <p:ph idx="1"/>
          </p:nvPr>
        </p:nvSpPr>
        <p:spPr>
          <a:xfrm>
            <a:off x="838200" y="1371600"/>
            <a:ext cx="7772400" cy="5486400"/>
          </a:xfrm>
        </p:spPr>
        <p:txBody>
          <a:bodyPr>
            <a:normAutofit fontScale="77500" lnSpcReduction="20000"/>
          </a:bodyPr>
          <a:lstStyle/>
          <a:p>
            <a:r>
              <a:rPr lang="en-US" dirty="0" smtClean="0"/>
              <a:t>College students may think understanding and using the food label is trivial. Or maybe because of hegemony (force + consent), people don’t even think twice about what they’re eating. Or maybe still they’re only concerned with losing weight and not quite being healthy.</a:t>
            </a:r>
          </a:p>
          <a:p>
            <a:endParaRPr lang="en-US" dirty="0" smtClean="0"/>
          </a:p>
          <a:p>
            <a:r>
              <a:rPr lang="en-US" dirty="0" smtClean="0"/>
              <a:t>Now is the perfect time for college students to break free from their eating habits. You’re young, beginning to live on your own, and are making other important life decisions. </a:t>
            </a:r>
          </a:p>
          <a:p>
            <a:endParaRPr lang="en-US" dirty="0" smtClean="0"/>
          </a:p>
          <a:p>
            <a:r>
              <a:rPr lang="en-US" dirty="0" smtClean="0"/>
              <a:t>What you’re eating should be important to you. Nobody will take care of your body, except for you. This also means don’t forget to exercise. Health &amp; exercise go hand in hand. </a:t>
            </a:r>
          </a:p>
          <a:p>
            <a:endParaRPr lang="en-US" dirty="0" smtClean="0"/>
          </a:p>
          <a:p>
            <a:pPr algn="ctr">
              <a:buNone/>
            </a:pPr>
            <a:r>
              <a:rPr lang="en-US" sz="5200" dirty="0" smtClean="0"/>
              <a:t>Make the right lifestyle choices.</a:t>
            </a:r>
            <a:endParaRPr lang="en-US" sz="5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3581400"/>
            <a:ext cx="7086600" cy="838200"/>
          </a:xfrm>
        </p:spPr>
        <p:txBody>
          <a:bodyPr>
            <a:normAutofit fontScale="25000" lnSpcReduction="20000"/>
          </a:bodyPr>
          <a:lstStyle/>
          <a:p>
            <a:endParaRPr lang="en-US" dirty="0" smtClean="0"/>
          </a:p>
          <a:p>
            <a:endParaRPr lang="en-US" dirty="0" smtClean="0"/>
          </a:p>
          <a:p>
            <a:endParaRPr lang="en-US" dirty="0" smtClean="0"/>
          </a:p>
          <a:p>
            <a:endParaRPr lang="en-US" dirty="0" smtClean="0"/>
          </a:p>
          <a:p>
            <a:endParaRPr lang="en-US" dirty="0" smtClean="0"/>
          </a:p>
          <a:p>
            <a:pPr>
              <a:buNone/>
            </a:pPr>
            <a:r>
              <a:rPr lang="en-US" sz="7000" dirty="0" smtClean="0"/>
              <a:t>By: Ashley </a:t>
            </a:r>
            <a:r>
              <a:rPr lang="en-US" sz="7000" dirty="0" err="1" smtClean="0"/>
              <a:t>Approvato</a:t>
            </a:r>
            <a:r>
              <a:rPr lang="en-US" sz="7000" dirty="0" smtClean="0"/>
              <a:t>, Brittany Barger, Kim Ostrander</a:t>
            </a:r>
            <a:endParaRPr lang="en-US" sz="7000" dirty="0"/>
          </a:p>
        </p:txBody>
      </p:sp>
      <p:pic>
        <p:nvPicPr>
          <p:cNvPr id="4" name="Picture 3" descr="heart.jpg"/>
          <p:cNvPicPr>
            <a:picLocks noChangeAspect="1"/>
          </p:cNvPicPr>
          <p:nvPr/>
        </p:nvPicPr>
        <p:blipFill>
          <a:blip r:embed="rId2" cstate="print"/>
          <a:stretch>
            <a:fillRect/>
          </a:stretch>
        </p:blipFill>
        <p:spPr>
          <a:xfrm>
            <a:off x="2743200" y="1114425"/>
            <a:ext cx="3471188" cy="33051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Our goal was to find out exactly </a:t>
            </a:r>
            <a:r>
              <a:rPr lang="en-US" sz="3200" b="1" dirty="0" smtClean="0"/>
              <a:t>how food labels were misleading</a:t>
            </a:r>
            <a:r>
              <a:rPr lang="en-US" dirty="0" smtClean="0"/>
              <a:t>. We wanted to know how the food label </a:t>
            </a:r>
            <a:r>
              <a:rPr lang="en-US" b="1" dirty="0" smtClean="0"/>
              <a:t>lexicon manipulates consumers</a:t>
            </a:r>
            <a:r>
              <a:rPr lang="en-US" dirty="0" smtClean="0"/>
              <a:t> into buying this product over that.</a:t>
            </a:r>
            <a:r>
              <a:rPr lang="en-US" dirty="0" smtClean="0"/>
              <a:t> </a:t>
            </a:r>
            <a:r>
              <a:rPr lang="en-US" dirty="0" smtClean="0"/>
              <a:t>Through our research we wanted to figure out HOW we can expose food labels. If we know WHY </a:t>
            </a:r>
            <a:r>
              <a:rPr lang="en-US" sz="3200" b="1" dirty="0" smtClean="0"/>
              <a:t>we can’t trust food labels</a:t>
            </a:r>
            <a:r>
              <a:rPr lang="en-US" dirty="0" smtClean="0"/>
              <a:t>, then we will know WHY it’s important to make conscious decisions about what we eat.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We’re interested in food labels because…</a:t>
            </a:r>
            <a:endParaRPr lang="en-US" dirty="0"/>
          </a:p>
        </p:txBody>
      </p:sp>
      <p:sp>
        <p:nvSpPr>
          <p:cNvPr id="3" name="Content Placeholder 2"/>
          <p:cNvSpPr>
            <a:spLocks noGrp="1"/>
          </p:cNvSpPr>
          <p:nvPr>
            <p:ph idx="1"/>
          </p:nvPr>
        </p:nvSpPr>
        <p:spPr>
          <a:xfrm>
            <a:off x="914400" y="1981200"/>
            <a:ext cx="7772400" cy="4572000"/>
          </a:xfrm>
        </p:spPr>
        <p:txBody>
          <a:bodyPr/>
          <a:lstStyle/>
          <a:p>
            <a:r>
              <a:rPr lang="en-US" dirty="0" smtClean="0"/>
              <a:t>With the growing obesity epidemic, more and more people are trying to eat healthier.</a:t>
            </a:r>
          </a:p>
          <a:p>
            <a:r>
              <a:rPr lang="en-US" dirty="0" smtClean="0"/>
              <a:t>Consumers are turning to food labels to help choose which products to buy, when most aren’t even FDA backed or regulated.</a:t>
            </a:r>
          </a:p>
          <a:p>
            <a:r>
              <a:rPr lang="en-US" dirty="0" smtClean="0"/>
              <a:t>We want to know what makes food labels so confusing and how companies mislead people into thinking what they’re eating is healthy, when it isn’t necessarily.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905000"/>
            <a:ext cx="7772400" cy="2407440"/>
          </a:xfrm>
        </p:spPr>
        <p:txBody>
          <a:bodyPr/>
          <a:lstStyle/>
          <a:p>
            <a:pPr>
              <a:buNone/>
            </a:pPr>
            <a:r>
              <a:rPr lang="en-US" dirty="0" smtClean="0"/>
              <a:t>	QUICK TIP: Ingredient lists begin with the ingredient that’s used most in the product. So whatever’s labeled first is the main ingredient.</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7180169" y="4114800"/>
            <a:ext cx="1582831" cy="2381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Popular Terms</a:t>
            </a:r>
            <a:endParaRPr lang="en-US" dirty="0"/>
          </a:p>
        </p:txBody>
      </p:sp>
      <p:sp>
        <p:nvSpPr>
          <p:cNvPr id="3" name="Content Placeholder 2"/>
          <p:cNvSpPr>
            <a:spLocks noGrp="1"/>
          </p:cNvSpPr>
          <p:nvPr>
            <p:ph idx="1"/>
          </p:nvPr>
        </p:nvSpPr>
        <p:spPr>
          <a:xfrm>
            <a:off x="914400" y="1524000"/>
            <a:ext cx="7772400" cy="4572000"/>
          </a:xfrm>
        </p:spPr>
        <p:txBody>
          <a:bodyPr/>
          <a:lstStyle/>
          <a:p>
            <a:pPr algn="ctr">
              <a:buNone/>
            </a:pPr>
            <a:r>
              <a:rPr lang="en-US" dirty="0" smtClean="0"/>
              <a:t>“Zero grams trans fat”</a:t>
            </a:r>
          </a:p>
          <a:p>
            <a:pPr algn="ctr">
              <a:buNone/>
            </a:pPr>
            <a:r>
              <a:rPr lang="en-US" dirty="0" smtClean="0"/>
              <a:t>“All-Natural”</a:t>
            </a:r>
          </a:p>
          <a:p>
            <a:pPr algn="ctr">
              <a:buNone/>
            </a:pPr>
            <a:r>
              <a:rPr lang="en-US" dirty="0" smtClean="0"/>
              <a:t>“Heart Healthy”</a:t>
            </a:r>
          </a:p>
          <a:p>
            <a:pPr algn="ctr">
              <a:buNone/>
            </a:pPr>
            <a:r>
              <a:rPr lang="en-US" dirty="0" smtClean="0"/>
              <a:t>“Low Car”</a:t>
            </a:r>
          </a:p>
          <a:p>
            <a:pPr algn="ctr">
              <a:buNone/>
            </a:pPr>
            <a:r>
              <a:rPr lang="en-US" dirty="0" smtClean="0"/>
              <a:t>“Fresh”</a:t>
            </a:r>
          </a:p>
          <a:p>
            <a:pPr algn="ctr">
              <a:buNone/>
            </a:pPr>
            <a:r>
              <a:rPr lang="en-US" dirty="0" smtClean="0"/>
              <a:t>“Made from Real Source of…”</a:t>
            </a:r>
          </a:p>
          <a:p>
            <a:pPr algn="ctr">
              <a:buNone/>
            </a:pPr>
            <a:r>
              <a:rPr lang="en-US" dirty="0" smtClean="0"/>
              <a:t>“Organic”</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914400"/>
          </a:xfrm>
        </p:spPr>
        <p:txBody>
          <a:bodyPr/>
          <a:lstStyle/>
          <a:p>
            <a:r>
              <a:rPr lang="en-US" dirty="0" smtClean="0"/>
              <a:t>Truth Behind the Terms</a:t>
            </a:r>
            <a:endParaRPr lang="en-US" dirty="0"/>
          </a:p>
        </p:txBody>
      </p:sp>
      <p:sp>
        <p:nvSpPr>
          <p:cNvPr id="3" name="Content Placeholder 2"/>
          <p:cNvSpPr>
            <a:spLocks noGrp="1"/>
          </p:cNvSpPr>
          <p:nvPr>
            <p:ph idx="1"/>
          </p:nvPr>
        </p:nvSpPr>
        <p:spPr>
          <a:xfrm>
            <a:off x="914400" y="762000"/>
            <a:ext cx="7772400" cy="6248400"/>
          </a:xfrm>
        </p:spPr>
        <p:txBody>
          <a:bodyPr>
            <a:normAutofit fontScale="92500" lnSpcReduction="10000"/>
          </a:bodyPr>
          <a:lstStyle/>
          <a:p>
            <a:pPr>
              <a:buNone/>
            </a:pPr>
            <a:r>
              <a:rPr lang="en-US" sz="2100" dirty="0" smtClean="0"/>
              <a:t>“Zero grams trans fat</a:t>
            </a:r>
            <a:r>
              <a:rPr lang="en-US" sz="2100" dirty="0" smtClean="0"/>
              <a:t>” :  If the serving size is less than 0.5g, it can be labeled as trans fat free.</a:t>
            </a:r>
          </a:p>
          <a:p>
            <a:pPr>
              <a:buNone/>
            </a:pPr>
            <a:r>
              <a:rPr lang="en-US" sz="2100" dirty="0" smtClean="0"/>
              <a:t> “All-Natural” : </a:t>
            </a:r>
            <a:r>
              <a:rPr lang="en-US" sz="2100" dirty="0" smtClean="0"/>
              <a:t>Products labeled all natural must be free of artificial colors and ingredients and must be minimally processed. But since there are no standards to define “minimally </a:t>
            </a:r>
            <a:r>
              <a:rPr lang="en-US" sz="2100" dirty="0" smtClean="0"/>
              <a:t>processed”. There is NO legal term.</a:t>
            </a:r>
            <a:endParaRPr lang="en-US" sz="2100" dirty="0" smtClean="0"/>
          </a:p>
          <a:p>
            <a:pPr>
              <a:buNone/>
            </a:pPr>
            <a:r>
              <a:rPr lang="en-US" sz="2100" dirty="0" smtClean="0"/>
              <a:t>“Low </a:t>
            </a:r>
            <a:r>
              <a:rPr lang="en-US" sz="2100" dirty="0" err="1" smtClean="0"/>
              <a:t>Carb</a:t>
            </a:r>
            <a:r>
              <a:rPr lang="en-US" sz="2100" dirty="0" smtClean="0"/>
              <a:t>” : </a:t>
            </a:r>
            <a:r>
              <a:rPr lang="en-US" sz="2100" dirty="0" smtClean="0"/>
              <a:t>Even if the amount of carbohydrates are low in a product, the front-of-the-package label often doesn't provide information on other less-than-healthy ingredients such as saturated </a:t>
            </a:r>
            <a:r>
              <a:rPr lang="en-US" sz="2100" dirty="0" smtClean="0"/>
              <a:t>fat and </a:t>
            </a:r>
            <a:r>
              <a:rPr lang="en-US" sz="2100" dirty="0" err="1" smtClean="0"/>
              <a:t>transfatty</a:t>
            </a:r>
            <a:r>
              <a:rPr lang="en-US" sz="2100" dirty="0" smtClean="0"/>
              <a:t> acids.</a:t>
            </a:r>
            <a:endParaRPr lang="en-US" sz="2100" dirty="0" smtClean="0"/>
          </a:p>
          <a:p>
            <a:pPr>
              <a:buNone/>
            </a:pPr>
            <a:r>
              <a:rPr lang="en-US" sz="2100" dirty="0" smtClean="0"/>
              <a:t>“Fresh</a:t>
            </a:r>
            <a:r>
              <a:rPr lang="en-US" sz="2100" dirty="0" smtClean="0"/>
              <a:t>” : Lead to believe just came fresh from the farm.</a:t>
            </a:r>
            <a:endParaRPr lang="en-US" sz="2100" dirty="0" smtClean="0"/>
          </a:p>
          <a:p>
            <a:pPr>
              <a:buNone/>
            </a:pPr>
            <a:r>
              <a:rPr lang="en-US" sz="2100" dirty="0" smtClean="0"/>
              <a:t>“</a:t>
            </a:r>
            <a:r>
              <a:rPr lang="en-US" sz="2100" dirty="0" smtClean="0"/>
              <a:t>Made from Real Source of</a:t>
            </a:r>
            <a:r>
              <a:rPr lang="en-US" sz="2100" dirty="0" smtClean="0"/>
              <a:t>…” : Means the food started with this product, but little may remain of them. It also means it can be made with very little of this product. For example, Fruit snacks say made with real fruit, but how much of it is made with sugar?</a:t>
            </a:r>
          </a:p>
          <a:p>
            <a:pPr>
              <a:buNone/>
            </a:pPr>
            <a:r>
              <a:rPr lang="en-US" sz="2100" dirty="0" smtClean="0"/>
              <a:t>“Whole Wheat” :  Refined flour, is a wheat or grain, but doesn’t give the same benefits as 100% whole wheat.</a:t>
            </a:r>
            <a:r>
              <a:rPr lang="en-US" sz="2400" dirty="0" smtClean="0"/>
              <a:t> </a:t>
            </a:r>
            <a:r>
              <a:rPr lang="en-US" sz="1900" dirty="0" smtClean="0"/>
              <a:t>For example, to find out if a “whole wheat” product is really whole wheat, the first ingredient listed must be whole wheat. However, you have to keep reading to make sure there aren’t added sugars</a:t>
            </a:r>
            <a:r>
              <a:rPr lang="en-US" sz="1900" dirty="0" smtClean="0"/>
              <a:t>.</a:t>
            </a:r>
          </a:p>
          <a:p>
            <a:pPr>
              <a:buNone/>
            </a:pPr>
            <a:r>
              <a:rPr lang="en-US" sz="1900" dirty="0" smtClean="0"/>
              <a:t>“Organic” : Strictly how it’s grown. You can have organic potato chips, they’re no different nutritious wise from regular potato chips.</a:t>
            </a:r>
            <a:endParaRPr lang="en-US" sz="1900" dirty="0" smtClean="0"/>
          </a:p>
          <a:p>
            <a:pPr>
              <a:buNone/>
            </a:pPr>
            <a:r>
              <a:rPr lang="en-US" sz="2100" dirty="0" smtClean="0"/>
              <a:t> </a:t>
            </a:r>
            <a:endParaRPr lang="en-US" sz="2100"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828800"/>
            <a:ext cx="7772400" cy="2407440"/>
          </a:xfrm>
        </p:spPr>
        <p:txBody>
          <a:bodyPr>
            <a:normAutofit fontScale="92500"/>
          </a:bodyPr>
          <a:lstStyle/>
          <a:p>
            <a:pPr>
              <a:buNone/>
            </a:pPr>
            <a:r>
              <a:rPr lang="en-US" dirty="0" smtClean="0"/>
              <a:t>	QUICK TIP: If a product claims “</a:t>
            </a:r>
            <a:r>
              <a:rPr lang="en-US" dirty="0" err="1" smtClean="0"/>
              <a:t>Og</a:t>
            </a:r>
            <a:r>
              <a:rPr lang="en-US" dirty="0" smtClean="0"/>
              <a:t> of trans fat” look on the ingredients list. If it says “hydrogenated”, “shortening”, “partially hydrogenated vegetable oils”. These are all trans fat. </a:t>
            </a:r>
            <a:r>
              <a:rPr lang="en-US" sz="2200" dirty="0" smtClean="0"/>
              <a:t>(Trans fat raise bad cholesterol, and lower good cholesterol.)</a:t>
            </a:r>
            <a:endParaRPr lang="en-US" sz="2200" dirty="0"/>
          </a:p>
        </p:txBody>
      </p:sp>
      <p:pic>
        <p:nvPicPr>
          <p:cNvPr id="2051" name="Picture 3"/>
          <p:cNvPicPr>
            <a:picLocks noChangeAspect="1" noChangeArrowheads="1"/>
          </p:cNvPicPr>
          <p:nvPr/>
        </p:nvPicPr>
        <p:blipFill>
          <a:blip r:embed="rId2" cstate="print"/>
          <a:srcRect/>
          <a:stretch>
            <a:fillRect/>
          </a:stretch>
        </p:blipFill>
        <p:spPr bwMode="auto">
          <a:xfrm>
            <a:off x="6096000" y="4724400"/>
            <a:ext cx="2686414" cy="19526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Discovered…</a:t>
            </a:r>
            <a:endParaRPr lang="en-US" dirty="0"/>
          </a:p>
        </p:txBody>
      </p:sp>
      <p:sp>
        <p:nvSpPr>
          <p:cNvPr id="3" name="Content Placeholder 2"/>
          <p:cNvSpPr>
            <a:spLocks noGrp="1"/>
          </p:cNvSpPr>
          <p:nvPr>
            <p:ph idx="1"/>
          </p:nvPr>
        </p:nvSpPr>
        <p:spPr>
          <a:xfrm>
            <a:off x="914400" y="1371600"/>
            <a:ext cx="7772400" cy="5181600"/>
          </a:xfrm>
        </p:spPr>
        <p:txBody>
          <a:bodyPr>
            <a:normAutofit fontScale="70000" lnSpcReduction="20000"/>
          </a:bodyPr>
          <a:lstStyle/>
          <a:p>
            <a:pPr>
              <a:buNone/>
            </a:pPr>
            <a:r>
              <a:rPr lang="en-US" sz="4000" dirty="0" smtClean="0"/>
              <a:t>…Is food labels are there more to confuse than inform.</a:t>
            </a:r>
          </a:p>
          <a:p>
            <a:pPr>
              <a:buNone/>
            </a:pPr>
            <a:r>
              <a:rPr lang="en-US" dirty="0" smtClean="0"/>
              <a:t>We had trouble figuring out what means what &amp; how to calculate the nutritional facts panel.</a:t>
            </a:r>
          </a:p>
          <a:p>
            <a:pPr>
              <a:buNone/>
            </a:pPr>
            <a:r>
              <a:rPr lang="en-US" dirty="0" smtClean="0"/>
              <a:t>Even a meatpacker at a local ShopRite didn’t know the terms. We asked him what “all-natural” meant and he responded with, no hormones. Yeah, it said that on the package, but that was the extent of his knowledge about guidelines.</a:t>
            </a:r>
          </a:p>
          <a:p>
            <a:pPr>
              <a:buNone/>
            </a:pPr>
            <a:r>
              <a:rPr lang="en-US" dirty="0" smtClean="0"/>
              <a:t>In an interview with </a:t>
            </a:r>
            <a:r>
              <a:rPr lang="en-US" dirty="0" err="1" smtClean="0"/>
              <a:t>Jenn</a:t>
            </a:r>
            <a:r>
              <a:rPr lang="en-US" dirty="0" smtClean="0"/>
              <a:t> Boucher, who recently lost weight due to her reading food labels, we asked her about what she thought about misleading food labels. </a:t>
            </a:r>
          </a:p>
          <a:p>
            <a:pPr>
              <a:buNone/>
            </a:pPr>
            <a:r>
              <a:rPr lang="en-US" dirty="0" smtClean="0"/>
              <a:t>She </a:t>
            </a:r>
            <a:r>
              <a:rPr lang="en-US" dirty="0" smtClean="0"/>
              <a:t>said, </a:t>
            </a:r>
            <a:r>
              <a:rPr lang="en-US" dirty="0" smtClean="0"/>
              <a:t>“</a:t>
            </a:r>
            <a:r>
              <a:rPr lang="en-US" dirty="0" smtClean="0"/>
              <a:t>I do look at ingredients, but a lot of the times I can’t pronounce them so I don’t think that’s a good sign. So I guess try to pick items that are healthy and only have limited </a:t>
            </a:r>
            <a:r>
              <a:rPr lang="en-US" dirty="0" smtClean="0"/>
              <a:t>ingredients.”</a:t>
            </a:r>
          </a:p>
          <a:p>
            <a:pPr>
              <a:buNone/>
            </a:pPr>
            <a:endParaRPr lang="en-US" dirty="0" smtClean="0"/>
          </a:p>
          <a:p>
            <a:pPr algn="ctr">
              <a:buNone/>
            </a:pPr>
            <a:r>
              <a:rPr lang="en-US" dirty="0" smtClean="0"/>
              <a:t>Does anyone know the facts behind nutritional facts?</a:t>
            </a:r>
          </a:p>
          <a:p>
            <a:pPr>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How </a:t>
            </a:r>
            <a:r>
              <a:rPr lang="en-US" dirty="0" smtClean="0"/>
              <a:t>C</a:t>
            </a:r>
            <a:r>
              <a:rPr lang="en-US" dirty="0" smtClean="0"/>
              <a:t>an </a:t>
            </a:r>
            <a:r>
              <a:rPr lang="en-US" dirty="0" err="1" smtClean="0"/>
              <a:t>lil</a:t>
            </a:r>
            <a:r>
              <a:rPr lang="en-US" dirty="0" smtClean="0"/>
              <a:t> ole Us </a:t>
            </a:r>
            <a:r>
              <a:rPr lang="en-US" dirty="0" smtClean="0"/>
              <a:t>C</a:t>
            </a:r>
            <a:r>
              <a:rPr lang="en-US" dirty="0" smtClean="0"/>
              <a:t>ombat </a:t>
            </a:r>
            <a:r>
              <a:rPr lang="en-US" dirty="0" smtClean="0"/>
              <a:t>M</a:t>
            </a:r>
            <a:r>
              <a:rPr lang="en-US" dirty="0" smtClean="0"/>
              <a:t>ajor </a:t>
            </a:r>
            <a:r>
              <a:rPr lang="en-US" dirty="0" smtClean="0"/>
              <a:t>C</a:t>
            </a:r>
            <a:r>
              <a:rPr lang="en-US" dirty="0" smtClean="0"/>
              <a:t>orporations?</a:t>
            </a:r>
            <a:endParaRPr lang="en-US" dirty="0"/>
          </a:p>
        </p:txBody>
      </p:sp>
      <p:sp>
        <p:nvSpPr>
          <p:cNvPr id="3" name="Content Placeholder 2"/>
          <p:cNvSpPr>
            <a:spLocks noGrp="1"/>
          </p:cNvSpPr>
          <p:nvPr>
            <p:ph idx="1"/>
          </p:nvPr>
        </p:nvSpPr>
        <p:spPr/>
        <p:txBody>
          <a:bodyPr/>
          <a:lstStyle/>
          <a:p>
            <a:pPr marL="582930" indent="-514350">
              <a:buNone/>
            </a:pPr>
            <a:r>
              <a:rPr lang="en-US" b="1" u="sng" dirty="0" smtClean="0"/>
              <a:t>Educate yourself, and others</a:t>
            </a:r>
            <a:r>
              <a:rPr lang="en-US" dirty="0" smtClean="0"/>
              <a:t>. </a:t>
            </a:r>
          </a:p>
          <a:p>
            <a:pPr marL="582930" indent="-514350">
              <a:buNone/>
            </a:pPr>
            <a:r>
              <a:rPr lang="en-US" dirty="0" smtClean="0"/>
              <a:t>Know what you’re eating.</a:t>
            </a:r>
          </a:p>
          <a:p>
            <a:pPr marL="582930" indent="-514350">
              <a:buNone/>
            </a:pPr>
            <a:r>
              <a:rPr lang="en-US" dirty="0" smtClean="0"/>
              <a:t>Take the time to learn how to interpret food labels. Learn what it means to really be nutritious &amp; healthy.</a:t>
            </a:r>
          </a:p>
          <a:p>
            <a:pPr marL="582930" indent="-514350">
              <a:buNone/>
            </a:pPr>
            <a:r>
              <a:rPr lang="en-US" dirty="0" smtClean="0"/>
              <a:t>FDA.gov is a great place to start. </a:t>
            </a:r>
            <a:endParaRPr lang="en-US" dirty="0" smtClean="0"/>
          </a:p>
          <a:p>
            <a:pPr marL="582930" indent="-514350">
              <a:buNone/>
            </a:pPr>
            <a:r>
              <a:rPr lang="en-US" dirty="0" smtClean="0"/>
              <a:t>Be an example, “Eat your vegetables, because your children are watching.”</a:t>
            </a:r>
          </a:p>
          <a:p>
            <a:pPr marL="582930" indent="-514350">
              <a:buNone/>
            </a:pPr>
            <a:endParaRPr lang="en-US" dirty="0" smtClean="0"/>
          </a:p>
          <a:p>
            <a:pPr marL="582930" indent="-514350">
              <a:buNone/>
            </a:pPr>
            <a:endParaRPr lang="en-US" dirty="0" smtClean="0"/>
          </a:p>
          <a:p>
            <a:pPr marL="582930" indent="-514350">
              <a:buAutoNum type="arabicPeriod"/>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108</TotalTime>
  <Words>1045</Words>
  <Application>Microsoft Office PowerPoint</Application>
  <PresentationFormat>On-screen Show (4:3)</PresentationFormat>
  <Paragraphs>85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Metro</vt:lpstr>
      <vt:lpstr>Food Labels</vt:lpstr>
      <vt:lpstr>Purpose</vt:lpstr>
      <vt:lpstr>We’re interested in food labels because…</vt:lpstr>
      <vt:lpstr>Slide 4</vt:lpstr>
      <vt:lpstr>Popular Terms</vt:lpstr>
      <vt:lpstr>Truth Behind the Terms</vt:lpstr>
      <vt:lpstr>Slide 7</vt:lpstr>
      <vt:lpstr>What We Discovered…</vt:lpstr>
      <vt:lpstr>But How Can lil ole Us Combat Major Corporations?</vt:lpstr>
      <vt:lpstr>Tips to Eating Healthier</vt:lpstr>
      <vt:lpstr>Diseases Associated with Obesity…(there are more than these listed)</vt:lpstr>
      <vt:lpstr>Why You? Glad you Asked!</vt:lpstr>
      <vt:lpstr>Slide 13</vt:lpstr>
    </vt:vector>
  </TitlesOfParts>
  <Company>Rowan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Labels</dc:title>
  <dc:creator>Windows User</dc:creator>
  <cp:lastModifiedBy>Windows User</cp:lastModifiedBy>
  <cp:revision>11</cp:revision>
  <dcterms:created xsi:type="dcterms:W3CDTF">2011-04-28T13:33:19Z</dcterms:created>
  <dcterms:modified xsi:type="dcterms:W3CDTF">2011-04-28T15:21:35Z</dcterms:modified>
</cp:coreProperties>
</file>